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4" r:id="rId2"/>
    <p:sldId id="301" r:id="rId3"/>
    <p:sldId id="300" r:id="rId4"/>
    <p:sldId id="305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8" r:id="rId15"/>
    <p:sldId id="334" r:id="rId16"/>
    <p:sldId id="335" r:id="rId17"/>
    <p:sldId id="336" r:id="rId18"/>
    <p:sldId id="337" r:id="rId19"/>
    <p:sldId id="340" r:id="rId20"/>
    <p:sldId id="341" r:id="rId21"/>
    <p:sldId id="33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CC133"/>
    <a:srgbClr val="EAE0B5"/>
    <a:srgbClr val="643F07"/>
    <a:srgbClr val="EA0A2A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0"/>
    <p:restoredTop sz="94648"/>
  </p:normalViewPr>
  <p:slideViewPr>
    <p:cSldViewPr snapToGrid="0">
      <p:cViewPr>
        <p:scale>
          <a:sx n="70" d="100"/>
          <a:sy n="70" d="100"/>
        </p:scale>
        <p:origin x="-1138" y="-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52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DFD774F4-657D-4856-89DF-83903EE64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841A31D-9F94-4995-8B3E-63E7CAF62C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FEA3B-4E9F-41E1-87FF-3E012EC78E33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FEFB220-C4C2-44C9-A3AE-ADF0A0080C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C57FBEB-CEF5-4245-8BF4-A0EE374688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1AE05-8AAA-4D06-AE4C-2482BAF7A3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9774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72E1C-1F8D-49E2-B299-7468A682693B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46E24-2A5B-4557-B645-3FBA5ABFE9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941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1139094B-1A23-4A79-A191-9BD31304F5B3}"/>
              </a:ext>
            </a:extLst>
          </p:cNvPr>
          <p:cNvCxnSpPr>
            <a:cxnSpLocks/>
          </p:cNvCxnSpPr>
          <p:nvPr/>
        </p:nvCxnSpPr>
        <p:spPr>
          <a:xfrm flipH="1">
            <a:off x="485236" y="4789854"/>
            <a:ext cx="543464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AC339AC5-F5B8-4BCA-9918-684E6CD02B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rcRect l="45826" b="17590"/>
          <a:stretch/>
        </p:blipFill>
        <p:spPr>
          <a:xfrm>
            <a:off x="7362923" y="1794338"/>
            <a:ext cx="4610272" cy="3730984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5445929-ABD4-496F-9FAC-EB5F4BFAB4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0332" y="1699406"/>
            <a:ext cx="6484485" cy="2978131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Тема презентации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13ED82C-1866-4F85-B12A-293CDC743D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0332" y="4949746"/>
            <a:ext cx="6694099" cy="277858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Иванов Иван Иванович,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0E6C540-A4DF-4C58-8C62-60DBA6F450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371" y="471644"/>
            <a:ext cx="2392481" cy="471689"/>
          </a:xfrm>
          <a:prstGeom prst="rect">
            <a:avLst/>
          </a:prstGeom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9CAED815-4ACF-4BFE-BCF2-486DF867C3F8}"/>
              </a:ext>
            </a:extLst>
          </p:cNvPr>
          <p:cNvCxnSpPr>
            <a:cxnSpLocks/>
          </p:cNvCxnSpPr>
          <p:nvPr userDrawn="1"/>
        </p:nvCxnSpPr>
        <p:spPr>
          <a:xfrm>
            <a:off x="370936" y="1232501"/>
            <a:ext cx="11490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4">
            <a:extLst>
              <a:ext uri="{FF2B5EF4-FFF2-40B4-BE49-F238E27FC236}">
                <a16:creationId xmlns="" xmlns:a16="http://schemas.microsoft.com/office/drawing/2014/main" id="{A65BB67D-BC73-4298-8FA6-141DDD6A63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0331" y="5286073"/>
            <a:ext cx="6694100" cy="435735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кандидат экономических наук, доцент (заведующий) кафедры(ой) …полное название кафедры… ставропольского ГАУ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AC02C29-D361-481F-9BEB-E7C6E88DBD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36" y="338400"/>
            <a:ext cx="2392481" cy="7534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8173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1649D466-D924-41C5-B8FF-D3C94D78636A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9847227" y="1802376"/>
            <a:ext cx="1855315" cy="181599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lumMod val="80000"/>
                    <a:lumOff val="20000"/>
                  </a:schemeClr>
                </a:gs>
                <a:gs pos="35000">
                  <a:schemeClr val="accent2"/>
                </a:gs>
                <a:gs pos="65000">
                  <a:srgbClr val="1D2E71">
                    <a:alpha val="70000"/>
                  </a:srgbClr>
                </a:gs>
                <a:gs pos="100000">
                  <a:srgbClr val="1D2E71">
                    <a:lumMod val="90000"/>
                    <a:lumOff val="1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0E357D55-2774-413D-B945-98FE78058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9866885" y="1833994"/>
            <a:ext cx="1866485" cy="1804039"/>
          </a:xfrm>
          <a:prstGeom prst="ellipse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1F478664-3918-4EE9-821C-5963EC2434CD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Текст 4">
            <a:extLst>
              <a:ext uri="{FF2B5EF4-FFF2-40B4-BE49-F238E27FC236}">
                <a16:creationId xmlns="" xmlns:a16="http://schemas.microsoft.com/office/drawing/2014/main" id="{060492E4-D3A0-4F3E-A4B4-9576444C48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="" xmlns:a16="http://schemas.microsoft.com/office/drawing/2014/main" id="{16709147-6787-4627-917D-BA78F8C182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7288" y="1471687"/>
            <a:ext cx="3691948" cy="295776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15" name="Рисунок 9">
            <a:extLst>
              <a:ext uri="{FF2B5EF4-FFF2-40B4-BE49-F238E27FC236}">
                <a16:creationId xmlns="" xmlns:a16="http://schemas.microsoft.com/office/drawing/2014/main" id="{C0197583-1BF2-4762-B5AF-997232BF95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3339" y="1471687"/>
            <a:ext cx="3691948" cy="295776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16" name="Текст 2">
            <a:extLst>
              <a:ext uri="{FF2B5EF4-FFF2-40B4-BE49-F238E27FC236}">
                <a16:creationId xmlns="" xmlns:a16="http://schemas.microsoft.com/office/drawing/2014/main" id="{D038AFBF-7C07-4F16-980C-A36853B057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6681" y="4586406"/>
            <a:ext cx="10720062" cy="170940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>
              <a:buClr>
                <a:schemeClr val="accent2"/>
              </a:buClr>
              <a:defRPr sz="105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D8C57B7-F856-40D4-8A79-F358EDDF9D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023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1649D466-D924-41C5-B8FF-D3C94D78636A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9847227" y="1802376"/>
            <a:ext cx="1855315" cy="181599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lumMod val="80000"/>
                    <a:lumOff val="20000"/>
                  </a:schemeClr>
                </a:gs>
                <a:gs pos="35000">
                  <a:schemeClr val="accent2"/>
                </a:gs>
                <a:gs pos="65000">
                  <a:srgbClr val="1D2E71">
                    <a:alpha val="70000"/>
                  </a:srgbClr>
                </a:gs>
                <a:gs pos="100000">
                  <a:srgbClr val="1D2E71">
                    <a:lumMod val="90000"/>
                    <a:lumOff val="1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0E357D55-2774-413D-B945-98FE78058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9866885" y="1833994"/>
            <a:ext cx="1866485" cy="1804039"/>
          </a:xfrm>
          <a:prstGeom prst="ellipse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1F478664-3918-4EE9-821C-5963EC2434CD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Текст 4">
            <a:extLst>
              <a:ext uri="{FF2B5EF4-FFF2-40B4-BE49-F238E27FC236}">
                <a16:creationId xmlns="" xmlns:a16="http://schemas.microsoft.com/office/drawing/2014/main" id="{060492E4-D3A0-4F3E-A4B4-9576444C48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="" xmlns:a16="http://schemas.microsoft.com/office/drawing/2014/main" id="{16709147-6787-4627-917D-BA78F8C182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83114" y="1471688"/>
            <a:ext cx="3123076" cy="24102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15" name="Рисунок 9">
            <a:extLst>
              <a:ext uri="{FF2B5EF4-FFF2-40B4-BE49-F238E27FC236}">
                <a16:creationId xmlns="" xmlns:a16="http://schemas.microsoft.com/office/drawing/2014/main" id="{C0197583-1BF2-4762-B5AF-997232BF95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4182" y="1471688"/>
            <a:ext cx="3123076" cy="24102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9" name="Рисунок 9">
            <a:extLst>
              <a:ext uri="{FF2B5EF4-FFF2-40B4-BE49-F238E27FC236}">
                <a16:creationId xmlns="" xmlns:a16="http://schemas.microsoft.com/office/drawing/2014/main" id="{3696CB45-93E9-4066-8715-6BDE412693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883114" y="4039035"/>
            <a:ext cx="3123076" cy="24102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3955E058-34D8-4EE2-BDB4-126A586E4C1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84182" y="4039035"/>
            <a:ext cx="3123076" cy="24102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753CA5E-93A8-4861-8D4F-A2CC0FBD41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61663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00CD0E8F-3236-4F75-8F54-531A9D7B7876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9847227" y="1802376"/>
            <a:ext cx="1855315" cy="181599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lumMod val="80000"/>
                    <a:lumOff val="20000"/>
                  </a:schemeClr>
                </a:gs>
                <a:gs pos="35000">
                  <a:schemeClr val="accent2"/>
                </a:gs>
                <a:gs pos="65000">
                  <a:srgbClr val="1D2E71">
                    <a:alpha val="70000"/>
                  </a:srgbClr>
                </a:gs>
                <a:gs pos="100000">
                  <a:srgbClr val="1D2E71">
                    <a:lumMod val="90000"/>
                    <a:lumOff val="1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7DFCD94-8089-455C-B6D2-3C60490BB9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9866885" y="1833994"/>
            <a:ext cx="1866485" cy="1804039"/>
          </a:xfrm>
          <a:prstGeom prst="ellipse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2C0EF72B-C99B-4F89-B7F7-ECE257F56109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="" xmlns:a16="http://schemas.microsoft.com/office/drawing/2014/main" id="{F02E583B-499D-45BF-A02A-9919946AB3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="" xmlns:a16="http://schemas.microsoft.com/office/drawing/2014/main" id="{72BF226B-82E7-4D5B-AB88-CB68CC411E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478" y="1753520"/>
            <a:ext cx="8123511" cy="43165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>
              <a:buClr>
                <a:schemeClr val="accent2"/>
              </a:buClr>
              <a:defRPr sz="200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770597F-50ED-4DF8-B4D8-0A093B7A4E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2364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00CD0E8F-3236-4F75-8F54-531A9D7B7876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9847227" y="1802376"/>
            <a:ext cx="1855315" cy="181599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lumMod val="80000"/>
                    <a:lumOff val="20000"/>
                  </a:schemeClr>
                </a:gs>
                <a:gs pos="35000">
                  <a:schemeClr val="accent2"/>
                </a:gs>
                <a:gs pos="65000">
                  <a:srgbClr val="1D2E71">
                    <a:alpha val="70000"/>
                  </a:srgbClr>
                </a:gs>
                <a:gs pos="100000">
                  <a:srgbClr val="1D2E71">
                    <a:lumMod val="90000"/>
                    <a:lumOff val="1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7DFCD94-8089-455C-B6D2-3C60490BB9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9866885" y="1833994"/>
            <a:ext cx="1866485" cy="1804039"/>
          </a:xfrm>
          <a:prstGeom prst="ellipse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2C0EF72B-C99B-4F89-B7F7-ECE257F56109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="" xmlns:a16="http://schemas.microsoft.com/office/drawing/2014/main" id="{F02E583B-499D-45BF-A02A-9919946AB3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7" name="Рисунок 9">
            <a:extLst>
              <a:ext uri="{FF2B5EF4-FFF2-40B4-BE49-F238E27FC236}">
                <a16:creationId xmlns="" xmlns:a16="http://schemas.microsoft.com/office/drawing/2014/main" id="{9C046C4E-9193-4CAE-860C-F981D732DD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91741" y="1661470"/>
            <a:ext cx="6441376" cy="460130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FACBAEB-9D17-439E-9BBE-4F38BCC65C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1955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E1456A9A-B02A-4D75-886F-1263129FF2E0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="" xmlns:a16="http://schemas.microsoft.com/office/drawing/2014/main" id="{0C326AEA-546B-4F57-BA45-588DA356B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591D950-F79C-4E71-A232-176C787033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9186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E1456A9A-B02A-4D75-886F-1263129FF2E0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="" xmlns:a16="http://schemas.microsoft.com/office/drawing/2014/main" id="{0C326AEA-546B-4F57-BA45-588DA356B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3" name="Рисунок 9">
            <a:extLst>
              <a:ext uri="{FF2B5EF4-FFF2-40B4-BE49-F238E27FC236}">
                <a16:creationId xmlns="" xmlns:a16="http://schemas.microsoft.com/office/drawing/2014/main" id="{36CC45C9-24F1-40E1-80A2-873E9F9DF2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64269" y="1471687"/>
            <a:ext cx="3691948" cy="295776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27" name="Рисунок 9">
            <a:extLst>
              <a:ext uri="{FF2B5EF4-FFF2-40B4-BE49-F238E27FC236}">
                <a16:creationId xmlns="" xmlns:a16="http://schemas.microsoft.com/office/drawing/2014/main" id="{5F25DC22-2CF8-4F3D-A1DF-2D85FC4EEF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50652" y="1471687"/>
            <a:ext cx="3691948" cy="295776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28" name="Текст 2">
            <a:extLst>
              <a:ext uri="{FF2B5EF4-FFF2-40B4-BE49-F238E27FC236}">
                <a16:creationId xmlns="" xmlns:a16="http://schemas.microsoft.com/office/drawing/2014/main" id="{C6EF832C-C77D-4097-980B-27F22D0E9E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5969" y="4531611"/>
            <a:ext cx="10720062" cy="170940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>
              <a:buClr>
                <a:schemeClr val="accent2"/>
              </a:buClr>
              <a:defRPr sz="105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4AC9257-DC50-4D45-B9EF-7B0B718AF5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149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E1456A9A-B02A-4D75-886F-1263129FF2E0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="" xmlns:a16="http://schemas.microsoft.com/office/drawing/2014/main" id="{0C326AEA-546B-4F57-BA45-588DA356B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7" name="Рисунок 9">
            <a:extLst>
              <a:ext uri="{FF2B5EF4-FFF2-40B4-BE49-F238E27FC236}">
                <a16:creationId xmlns="" xmlns:a16="http://schemas.microsoft.com/office/drawing/2014/main" id="{08029809-C4FD-4994-9E8C-E191852DB9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4595" y="1906444"/>
            <a:ext cx="3646417" cy="374205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8" name="Текст 2">
            <a:extLst>
              <a:ext uri="{FF2B5EF4-FFF2-40B4-BE49-F238E27FC236}">
                <a16:creationId xmlns="" xmlns:a16="http://schemas.microsoft.com/office/drawing/2014/main" id="{DFF71793-0B89-4636-8ED2-AF0219A597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34347" y="1619211"/>
            <a:ext cx="5363058" cy="43165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>
              <a:buClr>
                <a:schemeClr val="accent2"/>
              </a:buClr>
              <a:defRPr sz="200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C0263A2-33B6-4CB9-8F55-2889BF2982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96723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9CAED815-4ACF-4BFE-BCF2-486DF867C3F8}"/>
              </a:ext>
            </a:extLst>
          </p:cNvPr>
          <p:cNvCxnSpPr>
            <a:cxnSpLocks/>
          </p:cNvCxnSpPr>
          <p:nvPr userDrawn="1"/>
        </p:nvCxnSpPr>
        <p:spPr>
          <a:xfrm>
            <a:off x="370936" y="1232501"/>
            <a:ext cx="11490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125481E-93B3-4F69-91AA-E879506F45CE}"/>
              </a:ext>
            </a:extLst>
          </p:cNvPr>
          <p:cNvSpPr txBox="1"/>
          <p:nvPr userDrawn="1"/>
        </p:nvSpPr>
        <p:spPr>
          <a:xfrm>
            <a:off x="1406800" y="3090469"/>
            <a:ext cx="9378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Спасибо за внимание!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4A18858-A63C-4DE9-90C8-B26917E77A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371" y="471644"/>
            <a:ext cx="2392481" cy="4716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1B22699-20E9-4C0C-8D56-79DDD65830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36" y="338400"/>
            <a:ext cx="2392481" cy="7534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4032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832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5445929-ABD4-496F-9FAC-EB5F4BFAB4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9947" y="2079683"/>
            <a:ext cx="10843403" cy="4485020"/>
          </a:xfrm>
          <a:prstGeom prst="rect">
            <a:avLst/>
          </a:prstGeom>
        </p:spPr>
        <p:txBody>
          <a:bodyPr anchor="t"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1">
                <a:solidFill>
                  <a:schemeClr val="tx1"/>
                </a:solidFill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Название пункта лекции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Название пункта лекции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9CAED815-4ACF-4BFE-BCF2-486DF867C3F8}"/>
              </a:ext>
            </a:extLst>
          </p:cNvPr>
          <p:cNvCxnSpPr>
            <a:cxnSpLocks/>
          </p:cNvCxnSpPr>
          <p:nvPr userDrawn="1"/>
        </p:nvCxnSpPr>
        <p:spPr>
          <a:xfrm>
            <a:off x="370936" y="1232501"/>
            <a:ext cx="11490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3CE5228-51A9-497E-8F4A-EA1AFC9E5B92}"/>
              </a:ext>
            </a:extLst>
          </p:cNvPr>
          <p:cNvSpPr txBox="1"/>
          <p:nvPr userDrawn="1"/>
        </p:nvSpPr>
        <p:spPr>
          <a:xfrm>
            <a:off x="439947" y="1382400"/>
            <a:ext cx="9318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План: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3694BA1-43C9-4ACA-B71F-D08AD8D963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009" y="450622"/>
            <a:ext cx="1850927" cy="5828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6553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омер и название пункта лек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9CAED815-4ACF-4BFE-BCF2-486DF867C3F8}"/>
              </a:ext>
            </a:extLst>
          </p:cNvPr>
          <p:cNvCxnSpPr>
            <a:cxnSpLocks/>
          </p:cNvCxnSpPr>
          <p:nvPr userDrawn="1"/>
        </p:nvCxnSpPr>
        <p:spPr>
          <a:xfrm>
            <a:off x="370936" y="1232501"/>
            <a:ext cx="11490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011E3EF-370F-4031-88C5-DBFE1C0B5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443" y="2035175"/>
            <a:ext cx="10679113" cy="2881313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Номер и название пункта лекции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F905200-8F4C-4516-857C-832D508A71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009" y="450622"/>
            <a:ext cx="1850927" cy="5828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429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7957FC41-9EF1-4CD0-91E5-03D47102E7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479393" y="2064452"/>
            <a:ext cx="4959475" cy="4793548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9A09BAF0-057C-4124-A774-CC2C611822DA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Текст 4">
            <a:extLst>
              <a:ext uri="{FF2B5EF4-FFF2-40B4-BE49-F238E27FC236}">
                <a16:creationId xmlns="" xmlns:a16="http://schemas.microsoft.com/office/drawing/2014/main" id="{9CFC8145-040D-427F-B3DD-4AFCCCB2F4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69270EE-9107-45AE-BBDC-06FA8C1AE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001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1741C5C-559F-4E1E-89DE-CA01C7C01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479393" y="2064452"/>
            <a:ext cx="4959475" cy="4793548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FA96665E-597D-4FDE-A94E-730A135092B0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1D85FB0-2DEE-4C63-85A1-E4A059B93B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B0FE8502-BCD2-4D6F-ADAA-0D1E129A7A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3296" y="1846142"/>
            <a:ext cx="4495800" cy="380206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7706B4B-70F9-49C9-B9B3-7DA7A15B49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2828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8B6D3F7-F1C0-4825-8D80-D3E297B3D2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479393" y="2064452"/>
            <a:ext cx="4959475" cy="4793548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7A9D1402-D96F-4AB6-BFD5-0FB3B48B6143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Текст 4">
            <a:extLst>
              <a:ext uri="{FF2B5EF4-FFF2-40B4-BE49-F238E27FC236}">
                <a16:creationId xmlns="" xmlns:a16="http://schemas.microsoft.com/office/drawing/2014/main" id="{867ABDDE-3924-4C65-BC61-1B44FEE173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="" xmlns:a16="http://schemas.microsoft.com/office/drawing/2014/main" id="{1CB5CB05-D425-4F89-82E2-066E32CEE5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6754" y="1447863"/>
            <a:ext cx="6365853" cy="449999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>
              <a:buClr>
                <a:schemeClr val="accent2"/>
              </a:buClr>
              <a:defRPr sz="140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BEC2C6F-3B09-4140-A829-F8BC988661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0475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4376DB0-77FB-43A6-AFA5-54D8CFA4F3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479393" y="2064452"/>
            <a:ext cx="4959475" cy="4793548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31386C5C-7FFD-48B5-A457-6E3F12C20191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Текст 4">
            <a:extLst>
              <a:ext uri="{FF2B5EF4-FFF2-40B4-BE49-F238E27FC236}">
                <a16:creationId xmlns="" xmlns:a16="http://schemas.microsoft.com/office/drawing/2014/main" id="{C576BB4E-1EAB-45EA-8BEF-96EC34E01C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="" xmlns:a16="http://schemas.microsoft.com/office/drawing/2014/main" id="{B6C5194E-274B-4145-81F2-7AF6A201B8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38868" y="4583998"/>
            <a:ext cx="6365853" cy="171180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>
              <a:buClr>
                <a:schemeClr val="accent2"/>
              </a:buClr>
              <a:defRPr sz="105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sp>
        <p:nvSpPr>
          <p:cNvPr id="19" name="Рисунок 9">
            <a:extLst>
              <a:ext uri="{FF2B5EF4-FFF2-40B4-BE49-F238E27FC236}">
                <a16:creationId xmlns="" xmlns:a16="http://schemas.microsoft.com/office/drawing/2014/main" id="{5E67CF03-7963-4B22-A4F3-836C29E6F6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67374" y="1419299"/>
            <a:ext cx="3708840" cy="304504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AA81A8C-6A73-47BB-B7FB-8157BDD0BC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104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4376DB0-77FB-43A6-AFA5-54D8CFA4F3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479393" y="2064452"/>
            <a:ext cx="4959475" cy="4793548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31386C5C-7FFD-48B5-A457-6E3F12C20191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Текст 4">
            <a:extLst>
              <a:ext uri="{FF2B5EF4-FFF2-40B4-BE49-F238E27FC236}">
                <a16:creationId xmlns="" xmlns:a16="http://schemas.microsoft.com/office/drawing/2014/main" id="{C576BB4E-1EAB-45EA-8BEF-96EC34E01C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="" xmlns:a16="http://schemas.microsoft.com/office/drawing/2014/main" id="{B6C5194E-274B-4145-81F2-7AF6A201B8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1864" y="4544747"/>
            <a:ext cx="6365853" cy="170940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>
              <a:buClr>
                <a:schemeClr val="accent2"/>
              </a:buClr>
              <a:defRPr sz="105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sp>
        <p:nvSpPr>
          <p:cNvPr id="19" name="Рисунок 9">
            <a:extLst>
              <a:ext uri="{FF2B5EF4-FFF2-40B4-BE49-F238E27FC236}">
                <a16:creationId xmlns="" xmlns:a16="http://schemas.microsoft.com/office/drawing/2014/main" id="{5E67CF03-7963-4B22-A4F3-836C29E6F6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91207" y="1958206"/>
            <a:ext cx="2803584" cy="226596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7" name="Рисунок 9">
            <a:extLst>
              <a:ext uri="{FF2B5EF4-FFF2-40B4-BE49-F238E27FC236}">
                <a16:creationId xmlns="" xmlns:a16="http://schemas.microsoft.com/office/drawing/2014/main" id="{3D7E7A26-495B-499D-9ACD-C4EF9AE578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50978" y="1958206"/>
            <a:ext cx="2803584" cy="226596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A002FD3-A3DA-4B3C-AADE-E186936CA0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4634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00CD0E8F-3236-4F75-8F54-531A9D7B7876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9847227" y="1802376"/>
            <a:ext cx="1855315" cy="181599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lumMod val="80000"/>
                    <a:lumOff val="20000"/>
                  </a:schemeClr>
                </a:gs>
                <a:gs pos="35000">
                  <a:schemeClr val="accent2"/>
                </a:gs>
                <a:gs pos="65000">
                  <a:srgbClr val="1D2E71">
                    <a:alpha val="70000"/>
                  </a:srgbClr>
                </a:gs>
                <a:gs pos="100000">
                  <a:srgbClr val="1D2E71">
                    <a:lumMod val="90000"/>
                    <a:lumOff val="1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7DFCD94-8089-455C-B6D2-3C60490BB9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9866885" y="1833994"/>
            <a:ext cx="1866485" cy="1804039"/>
          </a:xfrm>
          <a:prstGeom prst="ellipse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2C0EF72B-C99B-4F89-B7F7-ECE257F56109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="" xmlns:a16="http://schemas.microsoft.com/office/drawing/2014/main" id="{F02E583B-499D-45BF-A02A-9919946AB3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986F72A-F306-4A2E-8D64-DA1263B5B9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208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16912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686" r:id="rId3"/>
    <p:sldLayoutId id="2147483674" r:id="rId4"/>
    <p:sldLayoutId id="2147483650" r:id="rId5"/>
    <p:sldLayoutId id="2147483670" r:id="rId6"/>
    <p:sldLayoutId id="2147483675" r:id="rId7"/>
    <p:sldLayoutId id="2147483678" r:id="rId8"/>
    <p:sldLayoutId id="2147483680" r:id="rId9"/>
    <p:sldLayoutId id="2147483666" r:id="rId10"/>
    <p:sldLayoutId id="2147483679" r:id="rId11"/>
    <p:sldLayoutId id="2147483661" r:id="rId12"/>
    <p:sldLayoutId id="2147483681" r:id="rId13"/>
    <p:sldLayoutId id="2147483683" r:id="rId14"/>
    <p:sldLayoutId id="2147483673" r:id="rId15"/>
    <p:sldLayoutId id="2147483682" r:id="rId16"/>
    <p:sldLayoutId id="2147483684" r:id="rId17"/>
    <p:sldLayoutId id="214748368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D4C119DA-CF99-F436-2FDF-1F92B32557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Биологическая защита растений</a:t>
            </a:r>
            <a:endParaRPr lang="ru-RU" dirty="0" smtClean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F413B38-AEDC-B043-46A5-76B17E6B07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err="1" smtClean="0"/>
              <a:t>Шарипова</a:t>
            </a:r>
            <a:r>
              <a:rPr lang="ru-RU" dirty="0" smtClean="0"/>
              <a:t> Ольга Васильевна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AA318A8-7EB3-EDFF-3955-D82EB829DA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Старший преподаватель кафедры химии и защиты растений, Ставропольского ГАУ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59613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52400" y="2035175"/>
            <a:ext cx="11887199" cy="2881313"/>
          </a:xfrm>
        </p:spPr>
        <p:txBody>
          <a:bodyPr/>
          <a:lstStyle/>
          <a:p>
            <a:r>
              <a:rPr lang="ru-RU" sz="2400" dirty="0" err="1" smtClean="0"/>
              <a:t>Трихограмма</a:t>
            </a:r>
            <a:r>
              <a:rPr lang="ru-RU" sz="2400" dirty="0" smtClean="0"/>
              <a:t>.</a:t>
            </a:r>
          </a:p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2000" b="0" dirty="0" smtClean="0"/>
              <a:t> </a:t>
            </a:r>
            <a:r>
              <a:rPr lang="ru-RU" sz="2400" b="0" dirty="0" err="1" smtClean="0"/>
              <a:t>Трихограмма</a:t>
            </a:r>
            <a:r>
              <a:rPr lang="ru-RU" sz="2400" b="0" dirty="0" smtClean="0"/>
              <a:t> - это энтомофаг, который используется для борьбы с целым комплексом вредных насекомых. Сущность этого метода заключается в том, что </a:t>
            </a:r>
            <a:r>
              <a:rPr lang="ru-RU" sz="2400" b="0" dirty="0" err="1" smtClean="0"/>
              <a:t>Трихограмма</a:t>
            </a:r>
            <a:r>
              <a:rPr lang="ru-RU" sz="2400" b="0" dirty="0" smtClean="0"/>
              <a:t> откладывает свои яйца в яйца вредителей сельхоз культур. Развивающаяся личинка </a:t>
            </a:r>
            <a:r>
              <a:rPr lang="ru-RU" sz="2400" b="0" dirty="0" err="1" smtClean="0"/>
              <a:t>Трихограммы</a:t>
            </a:r>
            <a:r>
              <a:rPr lang="ru-RU" sz="2400" b="0" dirty="0" smtClean="0"/>
              <a:t> питается содержимым яйца вредного насекомого, тем самым уничтожает его уже в состоянии яйца. </a:t>
            </a:r>
            <a:r>
              <a:rPr lang="ru-RU" sz="2400" b="0" dirty="0" err="1" smtClean="0"/>
              <a:t>Трихограмма</a:t>
            </a:r>
            <a:r>
              <a:rPr lang="ru-RU" sz="2400" b="0" dirty="0" smtClean="0"/>
              <a:t> уничтожает озимую, хлопковую, дикую, капустную и другие виды совок, капустную и репную белянку, капустную моль, кукурузного мотылька, яблонную плодожорку, </a:t>
            </a:r>
            <a:r>
              <a:rPr lang="ru-RU" sz="2400" b="0" dirty="0" err="1" smtClean="0"/>
              <a:t>листогрызущих</a:t>
            </a:r>
            <a:r>
              <a:rPr lang="ru-RU" sz="2400" b="0" dirty="0" smtClean="0"/>
              <a:t> вредителей сада и многих других вредителей сельскохозяйственных культур всего более шестидесяти видов. Наиболее высокая активность </a:t>
            </a:r>
            <a:r>
              <a:rPr lang="ru-RU" sz="2400" b="0" dirty="0" err="1" smtClean="0"/>
              <a:t>Трихограммы</a:t>
            </a:r>
            <a:r>
              <a:rPr lang="ru-RU" sz="2400" b="0" dirty="0" smtClean="0"/>
              <a:t> наступает при температуре от 18 до 30 градусов и относительной влажности воздуха от 60 до </a:t>
            </a:r>
            <a:r>
              <a:rPr lang="ru-RU" sz="2400" b="0" dirty="0" smtClean="0"/>
              <a:t>95</a:t>
            </a:r>
            <a:endParaRPr lang="ru-RU" sz="2400" b="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трх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6229" y="711862"/>
            <a:ext cx="4855028" cy="5895391"/>
          </a:xfrm>
        </p:spPr>
      </p:pic>
      <p:sp>
        <p:nvSpPr>
          <p:cNvPr id="4" name="TextBox 3"/>
          <p:cNvSpPr txBox="1"/>
          <p:nvPr/>
        </p:nvSpPr>
        <p:spPr>
          <a:xfrm>
            <a:off x="8360229" y="5715000"/>
            <a:ext cx="3396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Трихограмма</a:t>
            </a:r>
            <a:endParaRPr lang="ru-RU" sz="2800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6456" y="2634342"/>
            <a:ext cx="4132943" cy="309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 t="9130" r="610"/>
          <a:stretch>
            <a:fillRect/>
          </a:stretch>
        </p:blipFill>
        <p:spPr bwMode="auto">
          <a:xfrm>
            <a:off x="313645" y="1349829"/>
            <a:ext cx="5651726" cy="522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39487" y="2035175"/>
            <a:ext cx="11604170" cy="2881313"/>
          </a:xfrm>
        </p:spPr>
        <p:txBody>
          <a:bodyPr/>
          <a:lstStyle/>
          <a:p>
            <a:r>
              <a:rPr lang="ru-RU" sz="2400" dirty="0" smtClean="0"/>
              <a:t>Применение.</a:t>
            </a:r>
          </a:p>
          <a:p>
            <a:pPr indent="457200" algn="just">
              <a:lnSpc>
                <a:spcPct val="100000"/>
              </a:lnSpc>
              <a:spcBef>
                <a:spcPts val="0"/>
              </a:spcBef>
            </a:pPr>
            <a:endParaRPr lang="ru-RU" sz="2400" b="0" dirty="0" smtClean="0"/>
          </a:p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2400" b="0" dirty="0" smtClean="0"/>
              <a:t> </a:t>
            </a:r>
            <a:r>
              <a:rPr lang="ru-RU" sz="2400" b="0" dirty="0" smtClean="0"/>
              <a:t>Применяют </a:t>
            </a:r>
            <a:r>
              <a:rPr lang="ru-RU" sz="2400" b="0" dirty="0" err="1" smtClean="0"/>
              <a:t>Трихограмму</a:t>
            </a:r>
            <a:r>
              <a:rPr lang="ru-RU" sz="2400" b="0" dirty="0" smtClean="0"/>
              <a:t> в 2-3 срока: первый – в начале яйцекладки каждого поколения вредителя, второй – в период массовой яйцекладки и третий через 5-10 дней после второго. Выпуск </a:t>
            </a:r>
            <a:r>
              <a:rPr lang="ru-RU" sz="2400" b="0" dirty="0" err="1" smtClean="0"/>
              <a:t>Трихограммы</a:t>
            </a:r>
            <a:r>
              <a:rPr lang="ru-RU" sz="2400" b="0" dirty="0" smtClean="0"/>
              <a:t> следует проводить в утреннее или вечернее время в сухую, безветренную, теплую погоду в утренние или вечерние часы. Норма выпуска </a:t>
            </a:r>
            <a:r>
              <a:rPr lang="ru-RU" sz="2400" b="0" dirty="0" err="1" smtClean="0"/>
              <a:t>Трихограммы</a:t>
            </a:r>
            <a:r>
              <a:rPr lang="ru-RU" sz="2400" b="0" dirty="0" smtClean="0"/>
              <a:t> зависит от вида вредителя, его численности, плодовитости и количества яиц на растении. </a:t>
            </a:r>
            <a:endParaRPr lang="ru-RU" sz="2400" b="0" dirty="0" smtClean="0"/>
          </a:p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2400" b="0" dirty="0" smtClean="0"/>
              <a:t> </a:t>
            </a:r>
            <a:r>
              <a:rPr lang="ru-RU" sz="2400" b="0" dirty="0" smtClean="0"/>
              <a:t>Горох (3-х крат. обработка) – 80-120 тыс. особей/га</a:t>
            </a:r>
            <a:r>
              <a:rPr lang="ru-RU" sz="2400" b="0" dirty="0" smtClean="0"/>
              <a:t>;</a:t>
            </a:r>
          </a:p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2400" b="0" dirty="0" smtClean="0"/>
              <a:t> </a:t>
            </a:r>
            <a:r>
              <a:rPr lang="ru-RU" sz="2400" b="0" dirty="0" smtClean="0"/>
              <a:t>Свекла (2-х крат. обработка) – 40-80 тыс. особей/га</a:t>
            </a:r>
            <a:r>
              <a:rPr lang="ru-RU" sz="2400" b="0" dirty="0" smtClean="0"/>
              <a:t>;</a:t>
            </a:r>
          </a:p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2400" b="0" dirty="0" smtClean="0"/>
              <a:t> </a:t>
            </a:r>
            <a:r>
              <a:rPr lang="ru-RU" sz="2400" b="0" dirty="0" smtClean="0"/>
              <a:t>Капуста (2-х крат. обработка) – 80-100 тыс. особей/га; </a:t>
            </a:r>
            <a:endParaRPr lang="ru-RU" sz="2400" b="0" dirty="0" smtClean="0"/>
          </a:p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2400" b="0" dirty="0" smtClean="0"/>
              <a:t> </a:t>
            </a:r>
            <a:r>
              <a:rPr lang="ru-RU" sz="2400" b="0" dirty="0" smtClean="0"/>
              <a:t>Кукуруза (3-х крат. обработка) – 30-40 тыс. особей/га; </a:t>
            </a:r>
            <a:endParaRPr lang="ru-RU" sz="2400" b="0" dirty="0" smtClean="0"/>
          </a:p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2400" b="0" dirty="0" smtClean="0"/>
              <a:t> </a:t>
            </a:r>
            <a:r>
              <a:rPr lang="ru-RU" sz="2400" b="0" dirty="0" smtClean="0"/>
              <a:t>Яблоня, груша, слива (3-х кратно) – индивидуальные сады – 1 гр. на 4- 10 деревьев (до 20 тыс. особей/1 дерево); Промышленные сады – 1,5 г/га.</a:t>
            </a:r>
            <a:endParaRPr lang="ru-RU" sz="2400" b="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06829" y="2035175"/>
            <a:ext cx="11734800" cy="2881313"/>
          </a:xfrm>
        </p:spPr>
        <p:txBody>
          <a:bodyPr/>
          <a:lstStyle/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3200" dirty="0" err="1" smtClean="0"/>
              <a:t>Амблисейус</a:t>
            </a:r>
            <a:r>
              <a:rPr lang="ru-RU" sz="3200" dirty="0" smtClean="0"/>
              <a:t>.</a:t>
            </a:r>
          </a:p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3200" b="0" dirty="0" smtClean="0"/>
              <a:t>Одним </a:t>
            </a:r>
            <a:r>
              <a:rPr lang="ru-RU" sz="3200" b="0" dirty="0" smtClean="0"/>
              <a:t>из видов энтомофагов является </a:t>
            </a:r>
            <a:r>
              <a:rPr lang="ru-RU" sz="3200" b="0" dirty="0" err="1" smtClean="0"/>
              <a:t>Амблисейус</a:t>
            </a:r>
            <a:r>
              <a:rPr lang="ru-RU" sz="3200" b="0" dirty="0" smtClean="0"/>
              <a:t> - полезное насекомое, применяется для борьбы с различными видами </a:t>
            </a:r>
            <a:r>
              <a:rPr lang="ru-RU" sz="3200" b="0" dirty="0" err="1" smtClean="0"/>
              <a:t>трипсов</a:t>
            </a:r>
            <a:r>
              <a:rPr lang="ru-RU" sz="3200" b="0" dirty="0" smtClean="0"/>
              <a:t>, паутинным и земляничным клещами на овощных, декоративных культурах, а так же землянике. Главное условие успешного применения </a:t>
            </a:r>
            <a:r>
              <a:rPr lang="ru-RU" sz="3200" b="0" dirty="0" err="1" smtClean="0"/>
              <a:t>Амблисейуса</a:t>
            </a:r>
            <a:r>
              <a:rPr lang="ru-RU" sz="3200" b="0" dirty="0" smtClean="0"/>
              <a:t> - раннее выявление очагов вредителя и своевременный выпуск хищного клеща.</a:t>
            </a:r>
            <a:endParaRPr lang="ru-RU" sz="3200" b="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C:\Users\%D0%9E%D0%BB%D1%8F\Desktop\%D0%B8%D0%B7%D1%80\e64f5059a563a45334b0acca3823d85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6457" y="1265918"/>
            <a:ext cx="6502400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424543" y="2035175"/>
            <a:ext cx="11375571" cy="2881313"/>
          </a:xfrm>
        </p:spPr>
        <p:txBody>
          <a:bodyPr/>
          <a:lstStyle/>
          <a:p>
            <a:r>
              <a:rPr lang="ru-RU" sz="2800" dirty="0" smtClean="0"/>
              <a:t>Применение.</a:t>
            </a:r>
          </a:p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2800" b="0" dirty="0" smtClean="0"/>
              <a:t> </a:t>
            </a:r>
            <a:r>
              <a:rPr lang="ru-RU" sz="2800" b="0" dirty="0" smtClean="0"/>
              <a:t>Основными жертвами </a:t>
            </a:r>
            <a:r>
              <a:rPr lang="ru-RU" sz="2800" b="0" dirty="0" err="1" smtClean="0"/>
              <a:t>Амблесейуса</a:t>
            </a:r>
            <a:r>
              <a:rPr lang="ru-RU" sz="2800" b="0" dirty="0" smtClean="0"/>
              <a:t> являются личинки </a:t>
            </a:r>
            <a:r>
              <a:rPr lang="ru-RU" sz="2800" b="0" dirty="0" err="1" smtClean="0"/>
              <a:t>трипса</a:t>
            </a:r>
            <a:r>
              <a:rPr lang="ru-RU" sz="2800" b="0" dirty="0" smtClean="0"/>
              <a:t>. Реже хищник питается яйцами вредителя. Взрослыми </a:t>
            </a:r>
            <a:r>
              <a:rPr lang="ru-RU" sz="2800" b="0" dirty="0" err="1" smtClean="0"/>
              <a:t>трипсами</a:t>
            </a:r>
            <a:r>
              <a:rPr lang="ru-RU" sz="2800" b="0" dirty="0" smtClean="0"/>
              <a:t> </a:t>
            </a:r>
            <a:r>
              <a:rPr lang="ru-RU" sz="2800" b="0" dirty="0" err="1" smtClean="0"/>
              <a:t>Амблесейус</a:t>
            </a:r>
            <a:r>
              <a:rPr lang="ru-RU" sz="2800" b="0" dirty="0" smtClean="0"/>
              <a:t> не питается. Также проводится выпуск этого энтомофага в качестве борьбы с </a:t>
            </a:r>
            <a:r>
              <a:rPr lang="ru-RU" sz="2800" b="0" dirty="0" err="1" smtClean="0"/>
              <a:t>паутиным</a:t>
            </a:r>
            <a:r>
              <a:rPr lang="ru-RU" sz="2800" b="0" dirty="0" smtClean="0"/>
              <a:t> </a:t>
            </a:r>
            <a:r>
              <a:rPr lang="ru-RU" sz="2800" b="0" dirty="0" err="1" smtClean="0"/>
              <a:t>клещем</a:t>
            </a:r>
            <a:r>
              <a:rPr lang="ru-RU" sz="2800" b="0" dirty="0" smtClean="0"/>
              <a:t> на хлопчатнике, плодовых деревьях, винограднике, овощных и других культурах. Пакетик с </a:t>
            </a:r>
            <a:r>
              <a:rPr lang="ru-RU" sz="2800" b="0" dirty="0" err="1" smtClean="0"/>
              <a:t>Амблисейусом</a:t>
            </a:r>
            <a:r>
              <a:rPr lang="ru-RU" sz="2800" b="0" dirty="0" smtClean="0"/>
              <a:t> развешивается на каждое пораженное растение и далее через 2-3 растения, на всей площади защищаемой культуры. Перед применением в пакете следует сделать отверстие. По мере накопления в пакете хищник выходит на растения, питается личинками, этим самым снижая численность вредителя. </a:t>
            </a:r>
            <a:endParaRPr lang="ru-RU" sz="2800" b="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indent="457200" algn="just">
              <a:lnSpc>
                <a:spcPct val="100000"/>
              </a:lnSpc>
              <a:spcBef>
                <a:spcPts val="0"/>
              </a:spcBef>
            </a:pPr>
            <a:endParaRPr lang="ru-RU" sz="2800" b="0" dirty="0" smtClean="0"/>
          </a:p>
          <a:p>
            <a:pPr indent="457200" algn="just">
              <a:lnSpc>
                <a:spcPct val="100000"/>
              </a:lnSpc>
              <a:spcBef>
                <a:spcPts val="0"/>
              </a:spcBef>
            </a:pPr>
            <a:endParaRPr lang="ru-RU" sz="2800" b="0" dirty="0" smtClean="0"/>
          </a:p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2800" b="0" dirty="0" smtClean="0"/>
              <a:t>Пакет </a:t>
            </a:r>
            <a:r>
              <a:rPr lang="ru-RU" sz="2800" b="0" dirty="0" smtClean="0"/>
              <a:t>будет «защищать» растение в течение 3-4 недель, после чего его нужно заменить на новый. Следует провести не менее 2-3 выпусков. Оптимальные условия для развития </a:t>
            </a:r>
            <a:r>
              <a:rPr lang="ru-RU" sz="2800" b="0" dirty="0" err="1" smtClean="0"/>
              <a:t>амблисейуса</a:t>
            </a:r>
            <a:r>
              <a:rPr lang="ru-RU" sz="2800" b="0" dirty="0" smtClean="0"/>
              <a:t>: температура 20-30°С, влажность воздуха не менее 70%. </a:t>
            </a:r>
            <a:r>
              <a:rPr lang="ru-RU" sz="2800" b="0" dirty="0" err="1" smtClean="0"/>
              <a:t>Амблисейус</a:t>
            </a:r>
            <a:r>
              <a:rPr lang="ru-RU" sz="2800" b="0" dirty="0" smtClean="0"/>
              <a:t> применяют профилактически, т.к. он может длительное время жить на растении, питаясь пыльцой. Норма расхода: 1500-2000 особей на метр квадратный или 10-15 тысяч пакетов на га. Таким образом, успех применения хищника и период проявления его эффективности зависит от своевременности выявления очагов размножения </a:t>
            </a:r>
            <a:r>
              <a:rPr lang="ru-RU" sz="2800" b="0" dirty="0" smtClean="0"/>
              <a:t>вредителя.</a:t>
            </a:r>
            <a:endParaRPr lang="ru-RU" sz="2800" b="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639" y="2743200"/>
            <a:ext cx="4950853" cy="366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0764" y="1300799"/>
            <a:ext cx="3842963" cy="502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70114" y="1415143"/>
            <a:ext cx="5040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Златоглазка</a:t>
            </a:r>
            <a:endParaRPr lang="ru-RU"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50371" y="2035175"/>
            <a:ext cx="11789229" cy="2881313"/>
          </a:xfrm>
        </p:spPr>
        <p:txBody>
          <a:bodyPr/>
          <a:lstStyle/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2800" b="0" dirty="0" smtClean="0"/>
              <a:t>Златоглазки питаются  </a:t>
            </a:r>
            <a:r>
              <a:rPr lang="ru-RU" sz="2800" b="0" dirty="0" smtClean="0"/>
              <a:t>паутинными клещами, червецами, </a:t>
            </a:r>
            <a:r>
              <a:rPr lang="ru-RU" sz="2800" b="0" dirty="0" err="1" smtClean="0"/>
              <a:t>трипсами</a:t>
            </a:r>
            <a:r>
              <a:rPr lang="ru-RU" sz="2800" b="0" dirty="0" smtClean="0"/>
              <a:t>, яйцами и молодыми гусеницами, открыто живущими на растениях. По широте распространения и обилию на полевых культурах ведущее положение занимает златоглазка обыкновенная. На посевы злаковых культур златоглазка начинает мигрировать во время образования на растениях колоний тлей, в фазу цветения. К началу молочной спелости численность </a:t>
            </a:r>
            <a:r>
              <a:rPr lang="ru-RU" sz="2800" b="0" dirty="0" err="1" smtClean="0"/>
              <a:t>афидофагов</a:t>
            </a:r>
            <a:r>
              <a:rPr lang="ru-RU" sz="2800" b="0" dirty="0" smtClean="0"/>
              <a:t> заметно увеличивается. В результате их деятельности спад численности тли происходит в более сжатые </a:t>
            </a:r>
            <a:r>
              <a:rPr lang="ru-RU" sz="2800" b="0" dirty="0" smtClean="0"/>
              <a:t>сроки.</a:t>
            </a:r>
            <a:endParaRPr lang="ru-RU" sz="2800" b="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52401" y="2035175"/>
            <a:ext cx="11756570" cy="2881313"/>
          </a:xfrm>
        </p:spPr>
        <p:txBody>
          <a:bodyPr/>
          <a:lstStyle/>
          <a:p>
            <a:pPr indent="457200" algn="just">
              <a:lnSpc>
                <a:spcPct val="100000"/>
              </a:lnSpc>
              <a:spcBef>
                <a:spcPts val="0"/>
              </a:spcBef>
            </a:pPr>
            <a:endParaRPr lang="ru-RU" sz="2400" dirty="0" smtClean="0"/>
          </a:p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err="1" smtClean="0"/>
              <a:t>Габробракон</a:t>
            </a:r>
            <a:r>
              <a:rPr lang="ru-RU" sz="2400" dirty="0" smtClean="0"/>
              <a:t> </a:t>
            </a:r>
            <a:r>
              <a:rPr lang="ru-RU" sz="2400" dirty="0" smtClean="0"/>
              <a:t>притупленный _- </a:t>
            </a:r>
            <a:r>
              <a:rPr lang="ru-RU" sz="2400" dirty="0" err="1" smtClean="0"/>
              <a:t>Habrabracon</a:t>
            </a:r>
            <a:r>
              <a:rPr lang="ru-RU" sz="2400" dirty="0" smtClean="0"/>
              <a:t> </a:t>
            </a:r>
            <a:r>
              <a:rPr lang="ru-RU" sz="2400" dirty="0" err="1" smtClean="0"/>
              <a:t>hebetor</a:t>
            </a:r>
            <a:r>
              <a:rPr lang="ru-RU" sz="2400" dirty="0" smtClean="0"/>
              <a:t> </a:t>
            </a:r>
            <a:r>
              <a:rPr lang="ru-RU" sz="2400" dirty="0" err="1" smtClean="0"/>
              <a:t>Say</a:t>
            </a:r>
            <a:r>
              <a:rPr lang="ru-RU" sz="2400" dirty="0" smtClean="0"/>
              <a:t>. </a:t>
            </a:r>
          </a:p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2400" b="0" dirty="0" smtClean="0"/>
              <a:t>Групповой </a:t>
            </a:r>
            <a:r>
              <a:rPr lang="ru-RU" sz="2400" b="0" dirty="0" smtClean="0"/>
              <a:t>эктопаразит гусениц более 60 видов вредных чешуекрылых. Среди них наиболее экономически значимые вредители — хлопковая и капустная совки. Наездник небольшой величины (длиной 1,5-Змм). Окраска варьирует от </a:t>
            </a:r>
            <a:r>
              <a:rPr lang="ru-RU" sz="2400" b="0" dirty="0" err="1" smtClean="0"/>
              <a:t>коричневожелтой</a:t>
            </a:r>
            <a:r>
              <a:rPr lang="ru-RU" sz="2400" b="0" dirty="0" smtClean="0"/>
              <a:t> до черной. Зимуют оплодотворенные самки в растительных остатках, под комочками почвы. Яйцо удлиненно-овальное, заостренное с одного и притуплённое с другого конца, </a:t>
            </a:r>
            <a:r>
              <a:rPr lang="ru-RU" sz="2400" b="0" dirty="0" err="1" smtClean="0"/>
              <a:t>беловаго-желтоватой</a:t>
            </a:r>
            <a:r>
              <a:rPr lang="ru-RU" sz="2400" b="0" dirty="0" smtClean="0"/>
              <a:t> окраски. Самки откладывают яйца преимущественно на гусениц старших возрастов, по 2...44 яйца на одну гусеницу. Личинки с хорошо выраженной сегментацией и головой с крупными серповидными челюстями; окраска варьирует в зависимости от хозяина. Окукливается в белых шелковистых коконах около остатков погибших гусениц.</a:t>
            </a:r>
            <a:endParaRPr lang="ru-RU" sz="2400" b="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"/>
          <p:cNvSpPr>
            <a:spLocks noGrp="1"/>
          </p:cNvSpPr>
          <p:nvPr>
            <p:ph type="body" sz="quarter" idx="10"/>
          </p:nvPr>
        </p:nvSpPr>
        <p:spPr>
          <a:xfrm>
            <a:off x="756442" y="2035175"/>
            <a:ext cx="10913043" cy="4180568"/>
          </a:xfrm>
        </p:spPr>
        <p:txBody>
          <a:bodyPr/>
          <a:lstStyle/>
          <a:p>
            <a:pPr algn="l"/>
            <a:r>
              <a:rPr lang="ru-RU" sz="3600" i="1" dirty="0" smtClean="0"/>
              <a:t>Изучить биологический метод защиты растений от вредных организмов</a:t>
            </a:r>
            <a:endParaRPr lang="ru-RU" sz="3600" dirty="0" smtClean="0"/>
          </a:p>
          <a:p>
            <a:pPr algn="l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96035" y="1392071"/>
            <a:ext cx="2456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Цель:</a:t>
            </a:r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3085842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50371" y="2035175"/>
            <a:ext cx="11615058" cy="2881313"/>
          </a:xfrm>
        </p:spPr>
        <p:txBody>
          <a:bodyPr/>
          <a:lstStyle/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П </a:t>
            </a:r>
            <a:r>
              <a:rPr lang="ru-RU" sz="2400" dirty="0" err="1" smtClean="0"/>
              <a:t>р</a:t>
            </a:r>
            <a:r>
              <a:rPr lang="ru-RU" sz="2400" dirty="0" smtClean="0"/>
              <a:t> и м е </a:t>
            </a:r>
            <a:r>
              <a:rPr lang="ru-RU" sz="2400" dirty="0" err="1" smtClean="0"/>
              <a:t>н</a:t>
            </a:r>
            <a:r>
              <a:rPr lang="ru-RU" sz="2400" dirty="0" smtClean="0"/>
              <a:t> </a:t>
            </a:r>
            <a:r>
              <a:rPr lang="ru-RU" sz="2400" dirty="0" err="1" smtClean="0"/>
              <a:t>е</a:t>
            </a:r>
            <a:r>
              <a:rPr lang="ru-RU" sz="2400" dirty="0" smtClean="0"/>
              <a:t> </a:t>
            </a:r>
            <a:r>
              <a:rPr lang="ru-RU" sz="2400" dirty="0" err="1" smtClean="0"/>
              <a:t>н</a:t>
            </a:r>
            <a:r>
              <a:rPr lang="ru-RU" sz="2400" dirty="0" smtClean="0"/>
              <a:t> и </a:t>
            </a:r>
            <a:r>
              <a:rPr lang="ru-RU" sz="2400" dirty="0" smtClean="0"/>
              <a:t>е  </a:t>
            </a:r>
            <a:r>
              <a:rPr lang="ru-RU" sz="2400" dirty="0" smtClean="0"/>
              <a:t>г а б </a:t>
            </a:r>
            <a:r>
              <a:rPr lang="ru-RU" sz="2400" dirty="0" err="1" smtClean="0"/>
              <a:t>р</a:t>
            </a:r>
            <a:r>
              <a:rPr lang="ru-RU" sz="2400" dirty="0" smtClean="0"/>
              <a:t> о б </a:t>
            </a:r>
            <a:r>
              <a:rPr lang="ru-RU" sz="2400" dirty="0" err="1" smtClean="0"/>
              <a:t>р</a:t>
            </a:r>
            <a:r>
              <a:rPr lang="ru-RU" sz="2400" dirty="0" smtClean="0"/>
              <a:t> а к о </a:t>
            </a:r>
            <a:r>
              <a:rPr lang="ru-RU" sz="2400" dirty="0" err="1" smtClean="0"/>
              <a:t>н</a:t>
            </a:r>
            <a:r>
              <a:rPr lang="ru-RU" sz="2400" dirty="0" smtClean="0"/>
              <a:t> </a:t>
            </a:r>
            <a:r>
              <a:rPr lang="ru-RU" sz="2400" dirty="0" smtClean="0"/>
              <a:t>а</a:t>
            </a:r>
            <a:r>
              <a:rPr lang="ru-RU" sz="2400" b="0" dirty="0" smtClean="0"/>
              <a:t>. </a:t>
            </a:r>
          </a:p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2400" b="0" dirty="0" smtClean="0"/>
              <a:t>Для </a:t>
            </a:r>
            <a:r>
              <a:rPr lang="ru-RU" sz="2400" b="0" dirty="0" smtClean="0"/>
              <a:t>регуляции численности чешуекрылых фитофагов на капусте производят массовые выпуски </a:t>
            </a:r>
            <a:r>
              <a:rPr lang="ru-RU" sz="2400" b="0" dirty="0" err="1" smtClean="0"/>
              <a:t>габробракона</a:t>
            </a:r>
            <a:r>
              <a:rPr lang="ru-RU" sz="2400" b="0" dirty="0" smtClean="0"/>
              <a:t>. Выпущенный паразит быстро расселяется на растения и приспосабливается к природным условиям. Имаго питается нектаром цветков и </a:t>
            </a:r>
            <a:r>
              <a:rPr lang="ru-RU" sz="2400" b="0" dirty="0" err="1" smtClean="0"/>
              <a:t>гемолимфой</a:t>
            </a:r>
            <a:r>
              <a:rPr lang="ru-RU" sz="2400" b="0" dirty="0" smtClean="0"/>
              <a:t> жертвы. В лабораторных условиях в течение 3 сутки паразит парализует до 90 % гусениц капустной совки и белянки, а при выпусках на поле — 50-60 %. Этих вредителей, в отличие от хлопковой совки, </a:t>
            </a:r>
            <a:r>
              <a:rPr lang="ru-RU" sz="2400" b="0" dirty="0" err="1" smtClean="0"/>
              <a:t>габробракон</a:t>
            </a:r>
            <a:r>
              <a:rPr lang="ru-RU" sz="2400" b="0" dirty="0" smtClean="0"/>
              <a:t> только парализует, не оставляя своего потомства. Поэтому тактика его применения на капусте заключается в приурочивании выпуска энтомофага к каждому поколению конкретного вредителя, причем в нормах, превышающих применяемые на других культурах (до1 тыс. особей на 1 га).</a:t>
            </a:r>
            <a:endParaRPr lang="ru-RU" sz="2400" b="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72143" y="2035175"/>
            <a:ext cx="11669486" cy="2881313"/>
          </a:xfrm>
        </p:spPr>
        <p:txBody>
          <a:bodyPr/>
          <a:lstStyle/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2. Биологические меры борьбы с болезнями сельскохозяйственных культур </a:t>
            </a:r>
            <a:endParaRPr lang="ru-RU" sz="2400" dirty="0" smtClean="0"/>
          </a:p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2400" b="0" dirty="0" smtClean="0"/>
              <a:t>2.1 Биопрепараты.</a:t>
            </a:r>
          </a:p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 </a:t>
            </a:r>
            <a:r>
              <a:rPr lang="ru-RU" sz="2400" dirty="0" err="1" smtClean="0"/>
              <a:t>Триходермин</a:t>
            </a:r>
            <a:r>
              <a:rPr lang="ru-RU" sz="2400" dirty="0" smtClean="0"/>
              <a:t> </a:t>
            </a:r>
            <a:r>
              <a:rPr lang="ru-RU" sz="2400" b="0" dirty="0" smtClean="0"/>
              <a:t>Применяется для защиты растений от широкого спектра грибных и бактериальных заболеваний. Применение </a:t>
            </a:r>
            <a:r>
              <a:rPr lang="ru-RU" sz="2400" b="0" dirty="0" err="1" smtClean="0"/>
              <a:t>Триходермин</a:t>
            </a:r>
            <a:r>
              <a:rPr lang="ru-RU" sz="2400" b="0" dirty="0" smtClean="0"/>
              <a:t> применяется на овощных, зерновых колосовых, кукурузе, подсолнечнике, </a:t>
            </a:r>
            <a:r>
              <a:rPr lang="ru-RU" sz="2400" b="0" dirty="0" err="1" smtClean="0"/>
              <a:t>цветочно</a:t>
            </a:r>
            <a:r>
              <a:rPr lang="ru-RU" sz="2400" b="0" dirty="0" smtClean="0"/>
              <a:t> - декоративных</a:t>
            </a:r>
            <a:r>
              <a:rPr lang="ru-RU" sz="2400" b="0" dirty="0" smtClean="0"/>
              <a:t>, семечковых, косточковых, хвойных культурах, как в сухом, так и в жидком виде. Предпосевная обработка семян зерновых колосовых 5-6 литров на 1 тонну, кукурузы 5-7 литров на 1 тонну. Внекорневая подкормка зерновых и кукурузы проводится совместно с внесением гербицидов при норме 12-15 литров на гектар. Все перечисленные культуры можно обрабатывать суспензией во время вегетации.</a:t>
            </a:r>
            <a:endParaRPr lang="ru-RU" sz="2400" b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i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1800" b="0" dirty="0" smtClean="0"/>
              <a:t>2</a:t>
            </a:r>
            <a:r>
              <a:rPr lang="ru-RU" sz="1800" b="0" dirty="0" smtClean="0"/>
              <a:t>. </a:t>
            </a:r>
            <a:r>
              <a:rPr lang="ru-RU" b="0" dirty="0" smtClean="0"/>
              <a:t>Биологические меры борьбы с болезнями сельскохозяйственных </a:t>
            </a:r>
            <a:r>
              <a:rPr lang="ru-RU" b="0" dirty="0" smtClean="0"/>
              <a:t>культур.</a:t>
            </a:r>
          </a:p>
          <a:p>
            <a:pPr>
              <a:buNone/>
            </a:pPr>
            <a:r>
              <a:rPr lang="ru-RU" b="0" dirty="0" smtClean="0"/>
              <a:t>2.1. Биопрепараты.</a:t>
            </a:r>
          </a:p>
          <a:p>
            <a:pPr>
              <a:buNone/>
            </a:pPr>
            <a:endParaRPr lang="ru-RU" b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8713" y="2057401"/>
            <a:ext cx="1132114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</a:t>
            </a:r>
            <a:r>
              <a:rPr lang="ru-RU" sz="2000" dirty="0" smtClean="0"/>
              <a:t>. Биологические </a:t>
            </a:r>
            <a:r>
              <a:rPr lang="ru-RU" sz="2000" dirty="0" smtClean="0"/>
              <a:t>меры борьбы с вредителями сельскохозяйственных </a:t>
            </a:r>
            <a:r>
              <a:rPr lang="ru-RU" sz="2000" dirty="0" smtClean="0"/>
              <a:t>культур.</a:t>
            </a:r>
          </a:p>
          <a:p>
            <a:r>
              <a:rPr lang="ru-RU" sz="2000" dirty="0" smtClean="0"/>
              <a:t>1.1. Методы </a:t>
            </a:r>
            <a:r>
              <a:rPr lang="ru-RU" sz="2000" dirty="0" smtClean="0"/>
              <a:t>борьбы с применением </a:t>
            </a:r>
            <a:r>
              <a:rPr lang="ru-RU" sz="2000" dirty="0" smtClean="0"/>
              <a:t>приманок.</a:t>
            </a:r>
          </a:p>
          <a:p>
            <a:r>
              <a:rPr lang="ru-RU" sz="2000" dirty="0" smtClean="0"/>
              <a:t>1.2. Зоологический </a:t>
            </a:r>
            <a:r>
              <a:rPr lang="ru-RU" sz="2000" dirty="0" smtClean="0"/>
              <a:t>метод.</a:t>
            </a:r>
          </a:p>
          <a:p>
            <a:r>
              <a:rPr lang="ru-RU" sz="2000" dirty="0" smtClean="0"/>
              <a:t>1.3</a:t>
            </a:r>
            <a:r>
              <a:rPr lang="ru-RU" sz="2000" dirty="0" smtClean="0"/>
              <a:t>. Методы борьбы с применением энтомофагов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73457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2400" b="0" dirty="0" smtClean="0"/>
              <a:t>Биологический метод защиты растений от вредителей и болезней основан на использовании хищных и паразитических насекомых (энтомофагов), хищных клещей (</a:t>
            </a:r>
            <a:r>
              <a:rPr lang="ru-RU" sz="2400" b="0" dirty="0" err="1" smtClean="0"/>
              <a:t>акарифагов</a:t>
            </a:r>
            <a:r>
              <a:rPr lang="ru-RU" sz="2400" b="0" dirty="0" smtClean="0"/>
              <a:t>), нематод, птиц, млекопитающих и др. для подавления или снижения численности вредных организмов (против вредителей с/</a:t>
            </a:r>
            <a:r>
              <a:rPr lang="ru-RU" sz="2400" b="0" dirty="0" err="1" smtClean="0"/>
              <a:t>х</a:t>
            </a:r>
            <a:r>
              <a:rPr lang="ru-RU" sz="2400" b="0" dirty="0" smtClean="0"/>
              <a:t> культур), и биопрепаратов (против болезней с/</a:t>
            </a:r>
            <a:r>
              <a:rPr lang="ru-RU" sz="2400" b="0" dirty="0" err="1" smtClean="0"/>
              <a:t>х</a:t>
            </a:r>
            <a:r>
              <a:rPr lang="ru-RU" sz="2400" b="0" dirty="0" smtClean="0"/>
              <a:t> культур). Именно поэтому данное направление является актуальной и так важно раскрыть эту тему сейчас, когда увеличиваются площади деградированных земель. Этот метод борьбы с вредителями и болезнями отличается тем, что абсолютно безопасен для окружающей среды и человека, а также имеет ряд преимуществ по сравнению с применением химических </a:t>
            </a:r>
            <a:r>
              <a:rPr lang="ru-RU" sz="2400" b="0" dirty="0" smtClean="0"/>
              <a:t>препаратов</a:t>
            </a:r>
            <a:r>
              <a:rPr lang="ru-RU" sz="2400" b="0" dirty="0" smtClean="0"/>
              <a:t>.</a:t>
            </a:r>
            <a:endParaRPr lang="ru-RU" b="0" dirty="0"/>
          </a:p>
        </p:txBody>
      </p:sp>
    </p:spTree>
    <p:extLst>
      <p:ext uri="{BB962C8B-B14F-4D97-AF65-F5344CB8AC3E}">
        <p14:creationId xmlns="" xmlns:p14="http://schemas.microsoft.com/office/powerpoint/2010/main" val="2457418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17714" y="1230086"/>
            <a:ext cx="11821886" cy="3697288"/>
          </a:xfrm>
        </p:spPr>
        <p:txBody>
          <a:bodyPr/>
          <a:lstStyle/>
          <a:p>
            <a:pPr indent="457200" algn="just">
              <a:lnSpc>
                <a:spcPct val="100000"/>
              </a:lnSpc>
              <a:spcBef>
                <a:spcPts val="0"/>
              </a:spcBef>
            </a:pPr>
            <a:endParaRPr lang="ru-RU" sz="2400" b="0" dirty="0" smtClean="0"/>
          </a:p>
          <a:p>
            <a:pPr indent="457200" algn="just">
              <a:lnSpc>
                <a:spcPct val="100000"/>
              </a:lnSpc>
              <a:spcBef>
                <a:spcPts val="0"/>
              </a:spcBef>
            </a:pPr>
            <a:endParaRPr lang="ru-RU" sz="2400" b="0" dirty="0" smtClean="0"/>
          </a:p>
          <a:p>
            <a:pPr indent="457200" algn="just">
              <a:lnSpc>
                <a:spcPct val="100000"/>
              </a:lnSpc>
              <a:spcBef>
                <a:spcPts val="0"/>
              </a:spcBef>
            </a:pPr>
            <a:endParaRPr lang="ru-RU" sz="2400" b="0" dirty="0" smtClean="0"/>
          </a:p>
          <a:p>
            <a:pPr indent="4572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2400" dirty="0" smtClean="0"/>
              <a:t>Биологические меры </a:t>
            </a:r>
            <a:r>
              <a:rPr lang="ru-RU" sz="2400" dirty="0" smtClean="0"/>
              <a:t>борьбы с вредителями сельскохозяйственных </a:t>
            </a:r>
            <a:r>
              <a:rPr lang="ru-RU" sz="2400" dirty="0" smtClean="0"/>
              <a:t>культур</a:t>
            </a:r>
            <a:r>
              <a:rPr lang="ru-RU" sz="2400" b="0" dirty="0" smtClean="0"/>
              <a:t>. </a:t>
            </a:r>
            <a:endParaRPr lang="ru-RU" sz="2400" b="0" dirty="0" smtClean="0"/>
          </a:p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2400" b="0" dirty="0" smtClean="0"/>
              <a:t>Данный </a:t>
            </a:r>
            <a:r>
              <a:rPr lang="ru-RU" sz="2400" b="0" dirty="0" smtClean="0"/>
              <a:t>метод заключается в том, что против вредителей используют их естественных врагов, то есть насекомоядных птиц, насекомых-хищников, жаб, лягушек и др. Большинство биологических методов борьбы с вредителями основаны на естественной связи всех существ, живущих в природе. Они не противоречат ее нормальному круговороту и не наносят урона экологии. Биологические методы, применяемые для защиты сельскохозяйственных культур от вредителей, условно делятся на следующие</a:t>
            </a:r>
            <a:r>
              <a:rPr lang="ru-RU" sz="2400" b="0" dirty="0" smtClean="0"/>
              <a:t>:</a:t>
            </a:r>
          </a:p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2400" b="0" dirty="0" smtClean="0"/>
              <a:t> - применение </a:t>
            </a:r>
            <a:r>
              <a:rPr lang="ru-RU" sz="2400" b="0" dirty="0" smtClean="0"/>
              <a:t>приманок</a:t>
            </a:r>
            <a:r>
              <a:rPr lang="ru-RU" sz="2400" b="0" dirty="0" smtClean="0"/>
              <a:t>;</a:t>
            </a:r>
          </a:p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2400" b="0" dirty="0" smtClean="0"/>
              <a:t>-  </a:t>
            </a:r>
            <a:r>
              <a:rPr lang="ru-RU" sz="2400" b="0" dirty="0" smtClean="0"/>
              <a:t>зоологический метод; </a:t>
            </a:r>
            <a:endParaRPr lang="ru-RU" sz="2400" b="0" dirty="0" smtClean="0"/>
          </a:p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2400" b="0" dirty="0" smtClean="0"/>
              <a:t>-  </a:t>
            </a:r>
            <a:r>
              <a:rPr lang="ru-RU" sz="2400" b="0" dirty="0" smtClean="0"/>
              <a:t>применение </a:t>
            </a:r>
            <a:r>
              <a:rPr lang="ru-RU" sz="2400" b="0" dirty="0" smtClean="0"/>
              <a:t>энтомофагов</a:t>
            </a:r>
            <a:r>
              <a:rPr lang="ru-RU" sz="2400" b="0" dirty="0" smtClean="0"/>
              <a:t>.</a:t>
            </a:r>
            <a:endParaRPr lang="ru-RU" b="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653143" y="1284515"/>
            <a:ext cx="10782414" cy="4931228"/>
          </a:xfrm>
        </p:spPr>
        <p:txBody>
          <a:bodyPr/>
          <a:lstStyle/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/>
              <a:t>1.1. Методы борьбы с применением приманок </a:t>
            </a:r>
            <a:r>
              <a:rPr lang="ru-RU" sz="3200" b="0" dirty="0" smtClean="0"/>
              <a:t>Используя пищевые приманки можно заманить вредителей в заранее приготовленное место, где их будет не сложно уничтожить. Например, для проволочника в качестве приманки используют картофелину или морковку, закопанные в землю не глубже 15 см от поверхности. Через несколько дней ее удаляют вместе с забравшимися туда личинками.</a:t>
            </a:r>
            <a:endParaRPr lang="ru-RU" sz="3200" b="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3200" b="0" dirty="0" smtClean="0"/>
              <a:t>Другой метод приманок - применение ловушек с </a:t>
            </a:r>
            <a:r>
              <a:rPr lang="ru-RU" sz="3200" b="0" dirty="0" err="1" smtClean="0"/>
              <a:t>феромонами</a:t>
            </a:r>
            <a:r>
              <a:rPr lang="ru-RU" sz="3200" b="0" dirty="0" smtClean="0"/>
              <a:t> и аттрактантами. Ловушки в последние пятьдесят лет получили довольно широкое применение. Основан этот метод борьбы с насекомыми на их способности к коммуникации посредством запахов. Пахучие вещества выделяются специальными половыми железами насекомых. Оба вида ловушек могут иметь разную форму и устройство.</a:t>
            </a:r>
            <a:endParaRPr lang="ru-RU" sz="3200" b="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95943" y="2078718"/>
            <a:ext cx="11767457" cy="2881313"/>
          </a:xfrm>
        </p:spPr>
        <p:txBody>
          <a:bodyPr/>
          <a:lstStyle/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3600" dirty="0" smtClean="0"/>
              <a:t>1.2. Зоологический </a:t>
            </a:r>
            <a:r>
              <a:rPr lang="ru-RU" sz="3600" dirty="0" smtClean="0"/>
              <a:t>метод.</a:t>
            </a:r>
          </a:p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3600" b="0" dirty="0" smtClean="0"/>
              <a:t> </a:t>
            </a:r>
            <a:r>
              <a:rPr lang="ru-RU" sz="3600" b="0" dirty="0" smtClean="0"/>
              <a:t>Зоологический метод - привлечение на участок мелких животных и птиц, питающихся вредными насекомыми, их яйцами и личинками. К ним относятся: насекомоядные птицы (воробьи, трясогузки и т.д.), жабы, лягушки, ежи, кроты, землеройки</a:t>
            </a:r>
            <a:endParaRPr lang="ru-RU" sz="3600" b="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424543" y="2035175"/>
            <a:ext cx="11538857" cy="2881313"/>
          </a:xfrm>
        </p:spPr>
        <p:txBody>
          <a:bodyPr/>
          <a:lstStyle/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/>
              <a:t>1.3. Методы борьбы с применением </a:t>
            </a:r>
            <a:r>
              <a:rPr lang="ru-RU" sz="3200" dirty="0" smtClean="0"/>
              <a:t>энтомофагов.</a:t>
            </a:r>
          </a:p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3200" b="0" dirty="0" smtClean="0"/>
              <a:t> </a:t>
            </a:r>
            <a:r>
              <a:rPr lang="ru-RU" sz="3200" b="0" dirty="0" smtClean="0"/>
              <a:t>Энтомофаги - полезные насекомые, питающиеся насекомыми-вредителями, являющиеся их естественными природными врагами. Применение энтомофагов при выращивании культурных растений позволяет обеспечить ранее обнаружение вредителя, снизить </a:t>
            </a:r>
            <a:r>
              <a:rPr lang="ru-RU" sz="3200" b="0" dirty="0" err="1" smtClean="0"/>
              <a:t>пестицидную</a:t>
            </a:r>
            <a:r>
              <a:rPr lang="ru-RU" sz="3200" b="0" dirty="0" smtClean="0"/>
              <a:t> нагрузку и сохранить экологическую чистоту урожая. </a:t>
            </a:r>
            <a:endParaRPr lang="ru-RU" sz="3200" b="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1">
      <a:dk1>
        <a:srgbClr val="001B71"/>
      </a:dk1>
      <a:lt1>
        <a:srgbClr val="FFFFFF"/>
      </a:lt1>
      <a:dk2>
        <a:srgbClr val="373743"/>
      </a:dk2>
      <a:lt2>
        <a:srgbClr val="F4F4F6"/>
      </a:lt2>
      <a:accent1>
        <a:srgbClr val="67430C"/>
      </a:accent1>
      <a:accent2>
        <a:srgbClr val="D7A534"/>
      </a:accent2>
      <a:accent3>
        <a:srgbClr val="67430C"/>
      </a:accent3>
      <a:accent4>
        <a:srgbClr val="001B71"/>
      </a:accent4>
      <a:accent5>
        <a:srgbClr val="A2A2A2"/>
      </a:accent5>
      <a:accent6>
        <a:srgbClr val="FF0000"/>
      </a:accent6>
      <a:hlink>
        <a:srgbClr val="F4F4F6"/>
      </a:hlink>
      <a:folHlink>
        <a:srgbClr val="383A3F"/>
      </a:folHlink>
    </a:clrScheme>
    <a:fontScheme name="Другая 6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5111</TotalTime>
  <Words>1415</Words>
  <Application>Microsoft Office PowerPoint</Application>
  <PresentationFormat>Произвольный</PresentationFormat>
  <Paragraphs>58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copp-user</dc:creator>
  <cp:lastModifiedBy>Оля</cp:lastModifiedBy>
  <cp:revision>156</cp:revision>
  <dcterms:created xsi:type="dcterms:W3CDTF">2021-11-18T06:01:37Z</dcterms:created>
  <dcterms:modified xsi:type="dcterms:W3CDTF">2023-10-22T15:54:38Z</dcterms:modified>
</cp:coreProperties>
</file>